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95" r:id="rId2"/>
    <p:sldId id="259" r:id="rId3"/>
    <p:sldId id="396" r:id="rId4"/>
    <p:sldId id="397" r:id="rId5"/>
    <p:sldId id="398" r:id="rId6"/>
    <p:sldId id="33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3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12D6A"/>
    <a:srgbClr val="01384A"/>
    <a:srgbClr val="C8743E"/>
    <a:srgbClr val="262626"/>
    <a:srgbClr val="115054"/>
    <a:srgbClr val="2C4462"/>
    <a:srgbClr val="327D9A"/>
    <a:srgbClr val="E9E9E9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72" autoAdjust="0"/>
    <p:restoredTop sz="96215" autoAdjust="0"/>
  </p:normalViewPr>
  <p:slideViewPr>
    <p:cSldViewPr snapToGrid="0" showGuides="1">
      <p:cViewPr varScale="1">
        <p:scale>
          <a:sx n="107" d="100"/>
          <a:sy n="107" d="100"/>
        </p:scale>
        <p:origin x="180" y="108"/>
      </p:cViewPr>
      <p:guideLst>
        <p:guide orient="horz" pos="73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howGuides="1">
      <p:cViewPr varScale="1">
        <p:scale>
          <a:sx n="59" d="100"/>
          <a:sy n="59" d="100"/>
        </p:scale>
        <p:origin x="2371" y="8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DD21606-E1F2-4B97-92D1-DAFD45C02F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4DE7504-E995-4FB2-8A43-D5D7468BFC5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2224D-1184-45AE-8BA6-1991448FAB4A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1C423F3-CAF7-4940-839A-645C7FDAD4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01FC86-7DA0-458D-A79F-F298A2B274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E0067-DAD4-47D5-9E01-EB118C352F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886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B575A-33D8-471D-8367-A965AB842AA0}" type="datetimeFigureOut">
              <a:rPr lang="ko-KR" altLang="en-US" smtClean="0"/>
              <a:t>2024-11-25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4702A0-409D-4B63-B3B2-61BA02D306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295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타이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40E6F34-DD57-F70B-AD4D-058AFEA5CC6F}"/>
              </a:ext>
            </a:extLst>
          </p:cNvPr>
          <p:cNvSpPr/>
          <p:nvPr userDrawn="1"/>
        </p:nvSpPr>
        <p:spPr>
          <a:xfrm>
            <a:off x="0" y="6134668"/>
            <a:ext cx="12192000" cy="723332"/>
          </a:xfrm>
          <a:prstGeom prst="rect">
            <a:avLst/>
          </a:prstGeom>
          <a:solidFill>
            <a:srgbClr val="012D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852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435254-E8CC-4107-BAB3-2D503DF0BBA9}"/>
              </a:ext>
            </a:extLst>
          </p:cNvPr>
          <p:cNvSpPr txBox="1"/>
          <p:nvPr userDrawn="1"/>
        </p:nvSpPr>
        <p:spPr>
          <a:xfrm>
            <a:off x="11363067" y="6211884"/>
            <a:ext cx="621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C10F0811-F307-44F9-A192-63EBA736051C}" type="slidenum">
              <a:rPr lang="ko-KR" altLang="en-US" sz="1100" smtClean="0">
                <a:solidFill>
                  <a:srgbClr val="000000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pPr algn="ctr"/>
              <a:t>‹#›</a:t>
            </a:fld>
            <a:endParaRPr lang="ko-KR" altLang="en-US" dirty="0">
              <a:solidFill>
                <a:srgbClr val="000000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5577CD6-5A45-4988-9298-FAC45821B30C}"/>
              </a:ext>
            </a:extLst>
          </p:cNvPr>
          <p:cNvCxnSpPr/>
          <p:nvPr userDrawn="1"/>
        </p:nvCxnSpPr>
        <p:spPr>
          <a:xfrm>
            <a:off x="11547567" y="6444919"/>
            <a:ext cx="252000" cy="0"/>
          </a:xfrm>
          <a:prstGeom prst="line">
            <a:avLst/>
          </a:prstGeom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텍스트 개체 틀 3">
            <a:extLst>
              <a:ext uri="{FF2B5EF4-FFF2-40B4-BE49-F238E27FC236}">
                <a16:creationId xmlns:a16="http://schemas.microsoft.com/office/drawing/2014/main" id="{2E72D198-9532-4DC7-A14A-C275A93777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9036" y="115638"/>
            <a:ext cx="5576964" cy="624423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spcBef>
                <a:spcPts val="0"/>
              </a:spcBef>
              <a:buNone/>
              <a:defRPr sz="2000" kern="100" spc="-80" baseline="0">
                <a:solidFill>
                  <a:srgbClr val="012D6A"/>
                </a:solidFill>
                <a:effectLst/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defRPr>
            </a:lvl1pPr>
          </a:lstStyle>
          <a:p>
            <a:pPr lvl="0"/>
            <a:r>
              <a:rPr lang="en-US" altLang="ko-KR" dirty="0"/>
              <a:t>Insert Slide Title Here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09D61C4-750A-4D61-B1CB-8E4516F9F89F}"/>
              </a:ext>
            </a:extLst>
          </p:cNvPr>
          <p:cNvSpPr/>
          <p:nvPr userDrawn="1"/>
        </p:nvSpPr>
        <p:spPr>
          <a:xfrm>
            <a:off x="0" y="6530859"/>
            <a:ext cx="12192000" cy="327142"/>
          </a:xfrm>
          <a:prstGeom prst="rect">
            <a:avLst/>
          </a:prstGeom>
          <a:solidFill>
            <a:srgbClr val="012D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3DF3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8089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7696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52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C3E1EF41-9220-903A-345D-5F45CC65C0D6}"/>
              </a:ext>
            </a:extLst>
          </p:cNvPr>
          <p:cNvCxnSpPr/>
          <p:nvPr/>
        </p:nvCxnSpPr>
        <p:spPr>
          <a:xfrm>
            <a:off x="800100" y="573682"/>
            <a:ext cx="8623300" cy="0"/>
          </a:xfrm>
          <a:prstGeom prst="line">
            <a:avLst/>
          </a:prstGeom>
          <a:ln w="28575">
            <a:solidFill>
              <a:srgbClr val="012D6A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F6EBFD1-5E07-B48A-2E2F-65C5962FCA42}"/>
              </a:ext>
            </a:extLst>
          </p:cNvPr>
          <p:cNvSpPr txBox="1"/>
          <p:nvPr/>
        </p:nvSpPr>
        <p:spPr>
          <a:xfrm>
            <a:off x="800100" y="808975"/>
            <a:ext cx="93691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kern="100" spc="-80" dirty="0">
                <a:solidFill>
                  <a:srgbClr val="012D6A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과일이나 </a:t>
            </a:r>
            <a:r>
              <a:rPr lang="ko-KR" altLang="en-US" sz="4400" kern="100" spc="-80">
                <a:solidFill>
                  <a:srgbClr val="012D6A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감자 등의 껍질 및 씨눈 제거를 위한 로봇 기술 개발</a:t>
            </a:r>
            <a:endParaRPr lang="ko-KR" altLang="en-US" sz="3600" kern="100" spc="-80" dirty="0">
              <a:solidFill>
                <a:srgbClr val="012D6A"/>
              </a:solidFill>
              <a:latin typeface="KoPubWorld바탕체 Bold" panose="00000800000000000000" pitchFamily="2" charset="-127"/>
              <a:ea typeface="KoPubWorld바탕체 Bold" panose="00000800000000000000" pitchFamily="2" charset="-127"/>
              <a:cs typeface="KoPubWorld바탕체 Bold" panose="000008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122CFE-6F52-40ED-E8C9-D4EF56C8E972}"/>
              </a:ext>
            </a:extLst>
          </p:cNvPr>
          <p:cNvSpPr txBox="1"/>
          <p:nvPr/>
        </p:nvSpPr>
        <p:spPr>
          <a:xfrm>
            <a:off x="800100" y="2327127"/>
            <a:ext cx="5899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2024 SW</a:t>
            </a:r>
            <a:r>
              <a:rPr lang="ko-KR" altLang="en-US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중심대학 산학협력 프로젝트</a:t>
            </a:r>
            <a:endParaRPr lang="ko-KR" altLang="en-US" sz="1200" kern="100" spc="-80" dirty="0">
              <a:solidFill>
                <a:schemeClr val="tx1">
                  <a:lumMod val="95000"/>
                  <a:lumOff val="5000"/>
                </a:schemeClr>
              </a:solidFill>
              <a:latin typeface="KoPubWorld바탕체 Light" panose="00000300000000000000" pitchFamily="2" charset="-127"/>
              <a:ea typeface="KoPubWorld바탕체 Light" panose="00000300000000000000" pitchFamily="2" charset="-127"/>
              <a:cs typeface="KoPubWorld바탕체 Light" panose="000003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111219-36D5-1F2F-A5C3-882B4E16AE21}"/>
              </a:ext>
            </a:extLst>
          </p:cNvPr>
          <p:cNvSpPr txBox="1"/>
          <p:nvPr/>
        </p:nvSpPr>
        <p:spPr>
          <a:xfrm>
            <a:off x="800100" y="4192320"/>
            <a:ext cx="5093016" cy="1236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정명호</a:t>
            </a:r>
            <a:r>
              <a:rPr lang="en-US" altLang="ko-KR" sz="1600" kern="100" spc="-8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1</a:t>
            </a:r>
            <a:r>
              <a:rPr lang="ko-KR" altLang="en-US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</a:t>
            </a:r>
            <a:r>
              <a:rPr lang="en-US" altLang="ko-KR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,</a:t>
            </a:r>
            <a:r>
              <a:rPr lang="ko-KR" altLang="en-US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이보석</a:t>
            </a:r>
            <a:r>
              <a:rPr lang="en-US" altLang="ko-KR" sz="1600" kern="100" spc="-8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2</a:t>
            </a:r>
            <a:r>
              <a:rPr lang="en-US" altLang="ko-KR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,</a:t>
            </a:r>
            <a:r>
              <a:rPr lang="ko-KR" altLang="en-US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이성원</a:t>
            </a:r>
            <a:r>
              <a:rPr lang="en-US" altLang="ko-KR" sz="1600" kern="100" spc="-8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2</a:t>
            </a:r>
            <a:r>
              <a:rPr lang="en-US" altLang="ko-KR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,</a:t>
            </a:r>
            <a:r>
              <a:rPr lang="ko-KR" altLang="en-US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이성화</a:t>
            </a:r>
            <a:r>
              <a:rPr lang="en-US" altLang="ko-KR" sz="1600" kern="100" spc="-8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2</a:t>
            </a:r>
            <a:r>
              <a:rPr lang="en-US" altLang="ko-KR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,</a:t>
            </a:r>
            <a:r>
              <a:rPr lang="ko-KR" altLang="en-US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윤섭</a:t>
            </a:r>
            <a:r>
              <a:rPr lang="en-US" altLang="ko-KR" sz="1600" kern="100" spc="-8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3</a:t>
            </a:r>
            <a:r>
              <a:rPr lang="en-US" altLang="ko-KR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,</a:t>
            </a:r>
            <a:r>
              <a:rPr lang="ko-KR" altLang="en-US" sz="16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김영식</a:t>
            </a:r>
            <a:r>
              <a:rPr lang="en-US" altLang="ko-KR" sz="1600" kern="100" spc="-80" baseline="3000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1,†</a:t>
            </a:r>
          </a:p>
          <a:p>
            <a:pPr>
              <a:lnSpc>
                <a:spcPct val="130000"/>
              </a:lnSpc>
            </a:pPr>
            <a:r>
              <a:rPr lang="en-US" altLang="ko-KR" sz="14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1. </a:t>
            </a:r>
            <a:r>
              <a:rPr lang="ko-KR" altLang="en-US" sz="1400" kern="100" spc="-8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국립한밭대학교</a:t>
            </a:r>
            <a:r>
              <a:rPr lang="ko-KR" altLang="en-US" sz="14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기계공학과</a:t>
            </a:r>
            <a:r>
              <a:rPr lang="en-US" altLang="ko-KR" sz="14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, </a:t>
            </a:r>
          </a:p>
          <a:p>
            <a:pPr>
              <a:lnSpc>
                <a:spcPct val="130000"/>
              </a:lnSpc>
            </a:pPr>
            <a:r>
              <a:rPr lang="en-US" altLang="ko-KR" sz="14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2. </a:t>
            </a:r>
            <a:r>
              <a:rPr lang="ko-KR" altLang="en-US" sz="1400" kern="100" spc="-8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국립한밭대학교</a:t>
            </a:r>
            <a:r>
              <a:rPr lang="ko-KR" altLang="en-US" sz="14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컴퓨터공학과</a:t>
            </a:r>
            <a:r>
              <a:rPr lang="en-US" altLang="ko-KR" sz="14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, </a:t>
            </a:r>
          </a:p>
          <a:p>
            <a:pPr>
              <a:lnSpc>
                <a:spcPct val="130000"/>
              </a:lnSpc>
            </a:pPr>
            <a:r>
              <a:rPr lang="en-US" altLang="ko-KR" sz="14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3. </a:t>
            </a:r>
            <a:r>
              <a:rPr lang="ko-KR" altLang="en-US" sz="1400" kern="100" spc="-80" dirty="0">
                <a:solidFill>
                  <a:schemeClr val="tx1">
                    <a:lumMod val="95000"/>
                    <a:lumOff val="5000"/>
                  </a:schemeClr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주식회사 우레</a:t>
            </a:r>
            <a:endParaRPr lang="en-US" altLang="ko-KR" sz="1400" kern="100" spc="-80" dirty="0">
              <a:solidFill>
                <a:schemeClr val="tx1">
                  <a:lumMod val="95000"/>
                  <a:lumOff val="5000"/>
                </a:schemeClr>
              </a:solidFill>
              <a:latin typeface="KoPubWorld바탕체 Bold" panose="00000800000000000000" pitchFamily="2" charset="-127"/>
              <a:ea typeface="KoPubWorld바탕체 Bold" panose="00000800000000000000" pitchFamily="2" charset="-127"/>
              <a:cs typeface="KoPubWorld바탕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5724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883390-3E90-439B-B551-DAECA67FC3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12" name="텍스트 개체 틀 6">
            <a:extLst>
              <a:ext uri="{FF2B5EF4-FFF2-40B4-BE49-F238E27FC236}">
                <a16:creationId xmlns:a16="http://schemas.microsoft.com/office/drawing/2014/main" id="{D6F26181-D813-498B-8C66-B6399246D0BF}"/>
              </a:ext>
            </a:extLst>
          </p:cNvPr>
          <p:cNvSpPr txBox="1">
            <a:spLocks/>
          </p:cNvSpPr>
          <p:nvPr/>
        </p:nvSpPr>
        <p:spPr>
          <a:xfrm>
            <a:off x="704624" y="2147821"/>
            <a:ext cx="5226944" cy="3449415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1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spc="-15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팬데믹</a:t>
            </a:r>
            <a:r>
              <a:rPr lang="en-US" altLang="ko-KR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(</a:t>
            </a:r>
            <a:r>
              <a:rPr lang="ko-KR" altLang="en-US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코로나 </a:t>
            </a:r>
            <a:r>
              <a:rPr lang="en-US" altLang="ko-KR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19) </a:t>
            </a:r>
            <a:r>
              <a:rPr lang="ko-KR" altLang="en-US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으로 인해 외식보다는 집에서 간편하게 준비할 수 있는 </a:t>
            </a:r>
            <a:r>
              <a:rPr lang="ko-KR" altLang="en-US" kern="100" spc="-8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가정간편식에</a:t>
            </a:r>
            <a:r>
              <a:rPr lang="ko-KR" altLang="en-US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 대한 수요가 늘어남</a:t>
            </a:r>
            <a:r>
              <a:rPr lang="en-US" altLang="ko-KR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. </a:t>
            </a:r>
          </a:p>
          <a:p>
            <a:r>
              <a:rPr lang="ko-KR" altLang="en-US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농산물 원재료들의 가격이 상승하면서 가공 공정에서의 로스를 최소화할 수 있는 제거 기술 개발이 필요</a:t>
            </a:r>
            <a:r>
              <a:rPr lang="en-US" altLang="ko-KR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.</a:t>
            </a:r>
          </a:p>
          <a:p>
            <a:r>
              <a:rPr lang="ko-KR" altLang="en-US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컴퓨터 비전 기술을 통해 씨눈 및 껍질 제거 작업이 정교하고 원재료의 로스를 최소화하기 위한 기술의 개발이 필요</a:t>
            </a:r>
            <a:r>
              <a:rPr lang="en-US" altLang="ko-KR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.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628699DD-4979-5B65-E533-6449ADBAF0EA}"/>
              </a:ext>
            </a:extLst>
          </p:cNvPr>
          <p:cNvGrpSpPr/>
          <p:nvPr/>
        </p:nvGrpSpPr>
        <p:grpSpPr>
          <a:xfrm>
            <a:off x="781275" y="1634573"/>
            <a:ext cx="2340000" cy="416496"/>
            <a:chOff x="1103386" y="1651028"/>
            <a:chExt cx="2340000" cy="41649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5DF569A-AB4D-B259-715C-A7FDAFDBA1ED}"/>
                </a:ext>
              </a:extLst>
            </p:cNvPr>
            <p:cNvSpPr/>
            <p:nvPr/>
          </p:nvSpPr>
          <p:spPr>
            <a:xfrm>
              <a:off x="1103386" y="1651028"/>
              <a:ext cx="2340000" cy="407411"/>
            </a:xfrm>
            <a:prstGeom prst="rect">
              <a:avLst/>
            </a:prstGeom>
            <a:solidFill>
              <a:srgbClr val="012D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4F4B10B-84C2-5FD5-B187-6C5498097F19}"/>
                </a:ext>
              </a:extLst>
            </p:cNvPr>
            <p:cNvSpPr/>
            <p:nvPr/>
          </p:nvSpPr>
          <p:spPr>
            <a:xfrm>
              <a:off x="1103387" y="1651028"/>
              <a:ext cx="155863" cy="407411"/>
            </a:xfrm>
            <a:prstGeom prst="rect">
              <a:avLst/>
            </a:prstGeom>
            <a:solidFill>
              <a:srgbClr val="D5B1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8AF3490-BE4F-7E33-901B-3F8BB76C6974}"/>
                </a:ext>
              </a:extLst>
            </p:cNvPr>
            <p:cNvSpPr txBox="1"/>
            <p:nvPr/>
          </p:nvSpPr>
          <p:spPr>
            <a:xfrm>
              <a:off x="1259249" y="1667414"/>
              <a:ext cx="21841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 필요성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A4423F1-FE0D-5C1E-C51E-DF8B0111B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8463" y="522429"/>
            <a:ext cx="4724527" cy="303911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3" name="Picture 3">
            <a:extLst>
              <a:ext uri="{FF2B5EF4-FFF2-40B4-BE49-F238E27FC236}">
                <a16:creationId xmlns:a16="http://schemas.microsoft.com/office/drawing/2014/main" id="{D7DC7B39-4134-8FB2-E776-872C76609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784" y="3564431"/>
            <a:ext cx="4603496" cy="277114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797812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A9A28-ADCF-3B29-78D9-5529ABEDF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25B0DC-D4A9-66A4-A599-B183197579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12" name="텍스트 개체 틀 6">
            <a:extLst>
              <a:ext uri="{FF2B5EF4-FFF2-40B4-BE49-F238E27FC236}">
                <a16:creationId xmlns:a16="http://schemas.microsoft.com/office/drawing/2014/main" id="{2241CAD9-93F5-58CD-B349-28D6D6146DFD}"/>
              </a:ext>
            </a:extLst>
          </p:cNvPr>
          <p:cNvSpPr txBox="1">
            <a:spLocks/>
          </p:cNvSpPr>
          <p:nvPr/>
        </p:nvSpPr>
        <p:spPr>
          <a:xfrm>
            <a:off x="704624" y="2147821"/>
            <a:ext cx="5226944" cy="3449415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1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spc="-150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원물의 씨눈 및 꼭지 등을 제거하는 작업을 자동화할 수 있는 기술을 개발하고자 함</a:t>
            </a:r>
            <a:r>
              <a:rPr lang="en-US" altLang="ko-KR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.</a:t>
            </a:r>
          </a:p>
          <a:p>
            <a:r>
              <a:rPr lang="ko-KR" altLang="en-US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카메라를 사용하여 원물의 형상을 인식하고 표면에서 제거가 필요한 부위를 식별하고</a:t>
            </a:r>
            <a:r>
              <a:rPr lang="en-US" altLang="ko-KR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, </a:t>
            </a:r>
            <a:r>
              <a:rPr lang="ko-KR" altLang="en-US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협동 로봇을 사용하여 모션을 계획하는 시스템을 개발하고자 함</a:t>
            </a:r>
            <a:r>
              <a:rPr lang="en-US" altLang="ko-KR" kern="100" spc="-8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바탕체 Light" panose="00000300000000000000" pitchFamily="2" charset="-127"/>
                <a:ea typeface="KoPubWorld바탕체 Light" panose="00000300000000000000" pitchFamily="2" charset="-127"/>
                <a:cs typeface="KoPubWorld바탕체 Light" panose="00000300000000000000" pitchFamily="2" charset="-127"/>
              </a:rPr>
              <a:t>.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6ECF8C3-F2F3-D7D3-3E60-52616B35FC91}"/>
              </a:ext>
            </a:extLst>
          </p:cNvPr>
          <p:cNvGrpSpPr/>
          <p:nvPr/>
        </p:nvGrpSpPr>
        <p:grpSpPr>
          <a:xfrm>
            <a:off x="781275" y="1634573"/>
            <a:ext cx="2340000" cy="416496"/>
            <a:chOff x="1103386" y="1651028"/>
            <a:chExt cx="2340000" cy="41649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B45FB786-B522-7F61-E9AD-0FEEF8C261D1}"/>
                </a:ext>
              </a:extLst>
            </p:cNvPr>
            <p:cNvSpPr/>
            <p:nvPr/>
          </p:nvSpPr>
          <p:spPr>
            <a:xfrm>
              <a:off x="1103386" y="1651028"/>
              <a:ext cx="2340000" cy="407411"/>
            </a:xfrm>
            <a:prstGeom prst="rect">
              <a:avLst/>
            </a:prstGeom>
            <a:solidFill>
              <a:srgbClr val="012D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4CEC547-6D87-45E6-E42F-76D023C61A00}"/>
                </a:ext>
              </a:extLst>
            </p:cNvPr>
            <p:cNvSpPr/>
            <p:nvPr/>
          </p:nvSpPr>
          <p:spPr>
            <a:xfrm>
              <a:off x="1103387" y="1651028"/>
              <a:ext cx="155863" cy="407411"/>
            </a:xfrm>
            <a:prstGeom prst="rect">
              <a:avLst/>
            </a:prstGeom>
            <a:solidFill>
              <a:srgbClr val="D5B18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8DAB02F-E72A-565D-6D9D-7F083F7206CA}"/>
                </a:ext>
              </a:extLst>
            </p:cNvPr>
            <p:cNvSpPr txBox="1"/>
            <p:nvPr/>
          </p:nvSpPr>
          <p:spPr>
            <a:xfrm>
              <a:off x="1259249" y="1667414"/>
              <a:ext cx="21841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 목표</a:t>
              </a:r>
            </a:p>
          </p:txBody>
        </p:sp>
      </p:grpSp>
      <p:pic>
        <p:nvPicPr>
          <p:cNvPr id="3" name="Picture 4">
            <a:extLst>
              <a:ext uri="{FF2B5EF4-FFF2-40B4-BE49-F238E27FC236}">
                <a16:creationId xmlns:a16="http://schemas.microsoft.com/office/drawing/2014/main" id="{23B6F782-9F33-C3F3-5EE6-41DDCBF05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5175" y="1455126"/>
            <a:ext cx="5561943" cy="4142110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622031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BE814-8722-2822-4D83-45AC3F93D7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A310B0-90A8-CA15-1854-4B276B39DF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과제 수행 결과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67E1836-C72C-E592-66C7-3A83B6A42479}"/>
              </a:ext>
            </a:extLst>
          </p:cNvPr>
          <p:cNvSpPr/>
          <p:nvPr/>
        </p:nvSpPr>
        <p:spPr>
          <a:xfrm>
            <a:off x="766763" y="1302018"/>
            <a:ext cx="10658473" cy="1759708"/>
          </a:xfrm>
          <a:prstGeom prst="roundRect">
            <a:avLst>
              <a:gd name="adj" fmla="val 2367"/>
            </a:avLst>
          </a:prstGeom>
          <a:solidFill>
            <a:srgbClr val="EDF3F8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86A444-0F94-7C2B-BA95-FA29175D0E25}"/>
              </a:ext>
            </a:extLst>
          </p:cNvPr>
          <p:cNvSpPr txBox="1"/>
          <p:nvPr/>
        </p:nvSpPr>
        <p:spPr>
          <a:xfrm>
            <a:off x="940383" y="1594218"/>
            <a:ext cx="10182887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제작한 감자 더미를 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Object Detection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을 통해 인식하고 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ROI(Region of </a:t>
            </a:r>
            <a:r>
              <a:rPr lang="en-US" altLang="ko-KR" dirty="0" err="1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Interst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)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로 설정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</a:t>
            </a:r>
          </a:p>
          <a:p>
            <a:pPr marL="274638" indent="-274638">
              <a:lnSpc>
                <a:spcPct val="150000"/>
              </a:lnSpc>
              <a:buFont typeface="+mj-lt"/>
              <a:buAutoNum type="arabicPeriod"/>
            </a:pP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Semantic Segmentation 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모델을 통해 제거가 필요한 영역을 식별하고 외곽선 검출 및 </a:t>
            </a:r>
            <a:r>
              <a:rPr lang="en-US" altLang="ko-KR" dirty="0" err="1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x,y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좌표 추출</a:t>
            </a:r>
            <a:endParaRPr lang="en-US" altLang="ko-KR" dirty="0">
              <a:solidFill>
                <a:srgbClr val="000000"/>
              </a:solidFill>
              <a:latin typeface="KoPubWorld바탕체 Bold" panose="00000800000000000000" pitchFamily="2" charset="-127"/>
              <a:ea typeface="KoPubWorld바탕체 Bold" panose="00000800000000000000" pitchFamily="2" charset="-127"/>
              <a:cs typeface="KoPubWorld바탕체 Bold" panose="00000800000000000000" pitchFamily="2" charset="-127"/>
            </a:endParaRPr>
          </a:p>
          <a:p>
            <a:pPr marL="274638" indent="-274638">
              <a:lnSpc>
                <a:spcPct val="150000"/>
              </a:lnSpc>
              <a:buFont typeface="+mj-lt"/>
              <a:buAutoNum type="arabicPeriod"/>
            </a:pPr>
            <a:r>
              <a:rPr lang="en-US" altLang="ko-KR" dirty="0" err="1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ToF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카메라의 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Depth 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값 검사 후 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z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좌표 추출</a:t>
            </a:r>
            <a:endParaRPr lang="en-US" altLang="ko-KR" dirty="0">
              <a:solidFill>
                <a:srgbClr val="000000"/>
              </a:solidFill>
              <a:latin typeface="KoPubWorld바탕체 Bold" panose="00000800000000000000" pitchFamily="2" charset="-127"/>
              <a:ea typeface="KoPubWorld바탕체 Bold" panose="00000800000000000000" pitchFamily="2" charset="-127"/>
              <a:cs typeface="KoPubWorld바탕체 Bold" panose="00000800000000000000" pitchFamily="2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46DA316-2B81-D6C5-10E1-63EE0AF72EF9}"/>
              </a:ext>
            </a:extLst>
          </p:cNvPr>
          <p:cNvGrpSpPr/>
          <p:nvPr/>
        </p:nvGrpSpPr>
        <p:grpSpPr>
          <a:xfrm>
            <a:off x="940382" y="1038336"/>
            <a:ext cx="3215982" cy="424041"/>
            <a:chOff x="1103386" y="1651028"/>
            <a:chExt cx="1927032" cy="424041"/>
          </a:xfrm>
        </p:grpSpPr>
        <p:sp>
          <p:nvSpPr>
            <p:cNvPr id="9" name="사각형: 잘린 한쪽 모서리 8">
              <a:extLst>
                <a:ext uri="{FF2B5EF4-FFF2-40B4-BE49-F238E27FC236}">
                  <a16:creationId xmlns:a16="http://schemas.microsoft.com/office/drawing/2014/main" id="{E7F2B64C-6666-503F-05CF-59D65051D7AB}"/>
                </a:ext>
              </a:extLst>
            </p:cNvPr>
            <p:cNvSpPr/>
            <p:nvPr/>
          </p:nvSpPr>
          <p:spPr>
            <a:xfrm>
              <a:off x="1103387" y="1651028"/>
              <a:ext cx="1927031" cy="407411"/>
            </a:xfrm>
            <a:prstGeom prst="snip1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0B1CFB8-B510-0F9F-38F5-E114B1D313B2}"/>
                </a:ext>
              </a:extLst>
            </p:cNvPr>
            <p:cNvSpPr txBox="1"/>
            <p:nvPr/>
          </p:nvSpPr>
          <p:spPr>
            <a:xfrm>
              <a:off x="1103386" y="1674959"/>
              <a:ext cx="19270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원물 인식 비전 알고리즘 개발</a:t>
              </a:r>
            </a:p>
          </p:txBody>
        </p:sp>
      </p:grpSp>
      <p:pic>
        <p:nvPicPr>
          <p:cNvPr id="14" name="Picture 6">
            <a:extLst>
              <a:ext uri="{FF2B5EF4-FFF2-40B4-BE49-F238E27FC236}">
                <a16:creationId xmlns:a16="http://schemas.microsoft.com/office/drawing/2014/main" id="{D34B1D0A-E9BA-DF8D-B2A1-793B15511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54" y="3456187"/>
            <a:ext cx="3872908" cy="2839596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5" name="Picture 8">
            <a:extLst>
              <a:ext uri="{FF2B5EF4-FFF2-40B4-BE49-F238E27FC236}">
                <a16:creationId xmlns:a16="http://schemas.microsoft.com/office/drawing/2014/main" id="{8CBB5519-809C-3169-AF11-40FD0D33D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093" y="3395298"/>
            <a:ext cx="3172693" cy="2839597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6" name="Picture 10">
            <a:extLst>
              <a:ext uri="{FF2B5EF4-FFF2-40B4-BE49-F238E27FC236}">
                <a16:creationId xmlns:a16="http://schemas.microsoft.com/office/drawing/2014/main" id="{A55794CE-0090-F33A-BBCB-3AD2E10528A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1250"/>
          <a:stretch/>
        </p:blipFill>
        <p:spPr>
          <a:xfrm>
            <a:off x="8507015" y="3573919"/>
            <a:ext cx="2918218" cy="26000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403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18C91-C898-E20D-4353-86536E566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DA5382-5570-BDB9-9122-ADF2166135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과제 수행 결과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AA05E15-7D8B-15E2-F1BD-CA52E247426B}"/>
              </a:ext>
            </a:extLst>
          </p:cNvPr>
          <p:cNvSpPr/>
          <p:nvPr/>
        </p:nvSpPr>
        <p:spPr>
          <a:xfrm>
            <a:off x="766763" y="1302018"/>
            <a:ext cx="10658473" cy="1759708"/>
          </a:xfrm>
          <a:prstGeom prst="roundRect">
            <a:avLst>
              <a:gd name="adj" fmla="val 2367"/>
            </a:avLst>
          </a:prstGeom>
          <a:solidFill>
            <a:srgbClr val="EDF3F8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7C28B1-92AE-4437-A7E9-B7BA19CC3E2E}"/>
              </a:ext>
            </a:extLst>
          </p:cNvPr>
          <p:cNvSpPr txBox="1"/>
          <p:nvPr/>
        </p:nvSpPr>
        <p:spPr>
          <a:xfrm>
            <a:off x="940383" y="1755583"/>
            <a:ext cx="10182887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lnSpc>
                <a:spcPct val="150000"/>
              </a:lnSpc>
              <a:buFont typeface="+mj-lt"/>
              <a:buAutoNum type="arabicPeriod"/>
            </a:pP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Universal Robot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에서 주어진 속도와 포지션을  사용하여 </a:t>
            </a:r>
            <a:r>
              <a:rPr lang="en-US" altLang="ko-KR" dirty="0" err="1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Polynominal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Trajectory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를 계산</a:t>
            </a:r>
            <a:endParaRPr lang="en-US" altLang="ko-KR" dirty="0">
              <a:solidFill>
                <a:srgbClr val="000000"/>
              </a:solidFill>
              <a:latin typeface="KoPubWorld바탕체 Bold" panose="00000800000000000000" pitchFamily="2" charset="-127"/>
              <a:ea typeface="KoPubWorld바탕체 Bold" panose="00000800000000000000" pitchFamily="2" charset="-127"/>
              <a:cs typeface="KoPubWorld바탕체 Bold" panose="00000800000000000000" pitchFamily="2" charset="-127"/>
            </a:endParaRPr>
          </a:p>
          <a:p>
            <a:pPr marL="274638" indent="-274638">
              <a:lnSpc>
                <a:spcPct val="150000"/>
              </a:lnSpc>
              <a:buFont typeface="+mj-lt"/>
              <a:buAutoNum type="arabicPeriod"/>
            </a:pP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로봇의 끝점인 플랜지에서 사용 툴과 카메라의 거리를 고려하여 카메라에서 얻은 </a:t>
            </a:r>
            <a:r>
              <a:rPr lang="en-US" altLang="ko-KR" dirty="0" err="1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x,y,z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좌표 변환</a:t>
            </a:r>
            <a:r>
              <a:rPr lang="en-US" altLang="ko-KR" dirty="0">
                <a:solidFill>
                  <a:srgbClr val="000000"/>
                </a:solidFill>
                <a:latin typeface="KoPubWorld바탕체 Bold" panose="00000800000000000000" pitchFamily="2" charset="-127"/>
                <a:ea typeface="KoPubWorld바탕체 Bold" panose="00000800000000000000" pitchFamily="2" charset="-127"/>
                <a:cs typeface="KoPubWorld바탕체 Bold" panose="00000800000000000000" pitchFamily="2" charset="-127"/>
              </a:rPr>
              <a:t>. 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83E8062-51DF-0433-64A5-14020F2B9BE0}"/>
              </a:ext>
            </a:extLst>
          </p:cNvPr>
          <p:cNvGrpSpPr/>
          <p:nvPr/>
        </p:nvGrpSpPr>
        <p:grpSpPr>
          <a:xfrm>
            <a:off x="940382" y="1038336"/>
            <a:ext cx="3215982" cy="424041"/>
            <a:chOff x="1103386" y="1651028"/>
            <a:chExt cx="1927032" cy="424041"/>
          </a:xfrm>
        </p:grpSpPr>
        <p:sp>
          <p:nvSpPr>
            <p:cNvPr id="9" name="사각형: 잘린 한쪽 모서리 8">
              <a:extLst>
                <a:ext uri="{FF2B5EF4-FFF2-40B4-BE49-F238E27FC236}">
                  <a16:creationId xmlns:a16="http://schemas.microsoft.com/office/drawing/2014/main" id="{E97F43F9-9772-C7E7-46FB-4AF1D743DF9F}"/>
                </a:ext>
              </a:extLst>
            </p:cNvPr>
            <p:cNvSpPr/>
            <p:nvPr/>
          </p:nvSpPr>
          <p:spPr>
            <a:xfrm>
              <a:off x="1103387" y="1651028"/>
              <a:ext cx="1927031" cy="407411"/>
            </a:xfrm>
            <a:prstGeom prst="snip1Rect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7EA179-E274-D845-BEFB-C5954D7CD304}"/>
                </a:ext>
              </a:extLst>
            </p:cNvPr>
            <p:cNvSpPr txBox="1"/>
            <p:nvPr/>
          </p:nvSpPr>
          <p:spPr>
            <a:xfrm>
              <a:off x="1103386" y="1674959"/>
              <a:ext cx="192703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로봇 제어 알고리즘 개발</a:t>
              </a:r>
            </a:p>
          </p:txBody>
        </p:sp>
      </p:grpSp>
      <p:pic>
        <p:nvPicPr>
          <p:cNvPr id="3" name="Picture 11">
            <a:extLst>
              <a:ext uri="{FF2B5EF4-FFF2-40B4-BE49-F238E27FC236}">
                <a16:creationId xmlns:a16="http://schemas.microsoft.com/office/drawing/2014/main" id="{8163FDAF-394C-8FE1-6EFA-B209194E8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53" y="3653533"/>
            <a:ext cx="6061391" cy="2478003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Picture 15">
            <a:extLst>
              <a:ext uri="{FF2B5EF4-FFF2-40B4-BE49-F238E27FC236}">
                <a16:creationId xmlns:a16="http://schemas.microsoft.com/office/drawing/2014/main" id="{A866FA4D-FE1B-4E8F-C6F0-B499133AA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530" y="3263416"/>
            <a:ext cx="3203490" cy="280164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702929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05DE2ED6-A09B-472E-83DC-EDBC800E6AC1}"/>
              </a:ext>
            </a:extLst>
          </p:cNvPr>
          <p:cNvSpPr/>
          <p:nvPr/>
        </p:nvSpPr>
        <p:spPr>
          <a:xfrm>
            <a:off x="1066800" y="1260764"/>
            <a:ext cx="10072255" cy="5223163"/>
          </a:xfrm>
          <a:prstGeom prst="rect">
            <a:avLst/>
          </a:prstGeom>
          <a:solidFill>
            <a:srgbClr val="F2F2F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F1642"/>
              </a:solidFill>
            </a:endParaRP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C46749D5-44A5-4922-8CB2-5E67DE1F1A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ko-KR" altLang="en-US" dirty="0"/>
              <a:t>실험 결과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9DB8485-C3D4-4770-8925-47DCF508A845}"/>
              </a:ext>
            </a:extLst>
          </p:cNvPr>
          <p:cNvGrpSpPr/>
          <p:nvPr/>
        </p:nvGrpSpPr>
        <p:grpSpPr>
          <a:xfrm>
            <a:off x="4435632" y="1117776"/>
            <a:ext cx="3322909" cy="432000"/>
            <a:chOff x="4864578" y="1450296"/>
            <a:chExt cx="2628000" cy="432000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7A6AEB8D-F761-43CF-A7B4-E5D82ECE27C5}"/>
                </a:ext>
              </a:extLst>
            </p:cNvPr>
            <p:cNvSpPr/>
            <p:nvPr/>
          </p:nvSpPr>
          <p:spPr>
            <a:xfrm>
              <a:off x="4864578" y="1450296"/>
              <a:ext cx="2628000" cy="432000"/>
            </a:xfrm>
            <a:prstGeom prst="roundRect">
              <a:avLst>
                <a:gd name="adj" fmla="val 50000"/>
              </a:avLst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D4DC195-9D73-4398-8974-E82E73C86821}"/>
                </a:ext>
              </a:extLst>
            </p:cNvPr>
            <p:cNvSpPr txBox="1"/>
            <p:nvPr/>
          </p:nvSpPr>
          <p:spPr>
            <a:xfrm>
              <a:off x="4913838" y="1466241"/>
              <a:ext cx="25294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제거 영역 인식 및 시연</a:t>
              </a:r>
              <a:endParaRPr lang="en-US" altLang="ko-KR" sz="2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2" name="KakaoTalk_20241125_173737534">
            <a:hlinkClick r:id="" action="ppaction://media"/>
            <a:extLst>
              <a:ext uri="{FF2B5EF4-FFF2-40B4-BE49-F238E27FC236}">
                <a16:creationId xmlns:a16="http://schemas.microsoft.com/office/drawing/2014/main" id="{31B0EA39-6D5F-87F8-C09B-6AC59E59F36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979"/>
                </p14:media>
              </p:ext>
            </p:extLst>
          </p:nvPr>
        </p:nvPicPr>
        <p:blipFill>
          <a:blip r:embed="rId4"/>
          <a:srcRect t="10791" b="14545"/>
          <a:stretch/>
        </p:blipFill>
        <p:spPr>
          <a:xfrm>
            <a:off x="6776409" y="1660874"/>
            <a:ext cx="3525860" cy="4668518"/>
          </a:xfrm>
          <a:prstGeom prst="rect">
            <a:avLst/>
          </a:prstGeom>
        </p:spPr>
      </p:pic>
      <p:pic>
        <p:nvPicPr>
          <p:cNvPr id="5" name="그림 4" descr="스크린샷, 원, 다채로움이(가) 표시된 사진&#10;&#10;자동 생성된 설명">
            <a:extLst>
              <a:ext uri="{FF2B5EF4-FFF2-40B4-BE49-F238E27FC236}">
                <a16:creationId xmlns:a16="http://schemas.microsoft.com/office/drawing/2014/main" id="{912EBA71-8D12-89FD-C350-E2A5B1DF1B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5" t="5456" r="7673" b="4040"/>
          <a:stretch/>
        </p:blipFill>
        <p:spPr>
          <a:xfrm>
            <a:off x="1361909" y="2097997"/>
            <a:ext cx="4577714" cy="3837709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52D818D1-8C56-07EA-27FC-1D99710B8D87}"/>
              </a:ext>
            </a:extLst>
          </p:cNvPr>
          <p:cNvSpPr>
            <a:spLocks noChangeAspect="1"/>
          </p:cNvSpPr>
          <p:nvPr/>
        </p:nvSpPr>
        <p:spPr>
          <a:xfrm>
            <a:off x="4810789" y="3341442"/>
            <a:ext cx="450000" cy="45027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96FDF821-358C-166B-A7ED-D264D56367CF}"/>
              </a:ext>
            </a:extLst>
          </p:cNvPr>
          <p:cNvSpPr>
            <a:spLocks noChangeAspect="1"/>
          </p:cNvSpPr>
          <p:nvPr/>
        </p:nvSpPr>
        <p:spPr>
          <a:xfrm>
            <a:off x="4362568" y="2685143"/>
            <a:ext cx="450000" cy="45027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1C87DF14-1AF3-6A3D-C9FD-DA4B963C48FF}"/>
              </a:ext>
            </a:extLst>
          </p:cNvPr>
          <p:cNvCxnSpPr>
            <a:stCxn id="6" idx="1"/>
            <a:endCxn id="8" idx="5"/>
          </p:cNvCxnSpPr>
          <p:nvPr/>
        </p:nvCxnSpPr>
        <p:spPr>
          <a:xfrm flipH="1" flipV="1">
            <a:off x="4746667" y="3069475"/>
            <a:ext cx="130023" cy="3379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212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2400" dirty="0" smtClean="0">
            <a:latin typeface="KoPubWorld돋움체 Medium" panose="00000600000000000000" pitchFamily="2" charset="-127"/>
            <a:ea typeface="KoPubWorld돋움체 Medium" panose="00000600000000000000" pitchFamily="2" charset="-127"/>
            <a:cs typeface="KoPubWorld돋움체 Medium" panose="00000600000000000000" pitchFamily="2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9182</TotalTime>
  <Words>233</Words>
  <Application>Microsoft Office PowerPoint</Application>
  <PresentationFormat>와이드스크린</PresentationFormat>
  <Paragraphs>26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KoPubWorld돋움체 Bold</vt:lpstr>
      <vt:lpstr>KoPubWorld돋움체 Light</vt:lpstr>
      <vt:lpstr>KoPubWorld바탕체 Bold</vt:lpstr>
      <vt:lpstr>KoPubWorld바탕체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cs.hong</dc:creator>
  <cp:lastModifiedBy>정명호</cp:lastModifiedBy>
  <cp:revision>871</cp:revision>
  <dcterms:created xsi:type="dcterms:W3CDTF">2022-02-02T04:32:22Z</dcterms:created>
  <dcterms:modified xsi:type="dcterms:W3CDTF">2024-11-25T08:51:28Z</dcterms:modified>
</cp:coreProperties>
</file>

<file path=docProps/thumbnail.jpeg>
</file>